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5" r:id="rId3"/>
    <p:sldId id="336" r:id="rId4"/>
    <p:sldId id="338" r:id="rId5"/>
    <p:sldId id="339" r:id="rId6"/>
    <p:sldId id="340" r:id="rId7"/>
    <p:sldId id="341" r:id="rId8"/>
    <p:sldId id="323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34" r:id="rId30"/>
    <p:sldId id="313" r:id="rId3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 Bardos" initials="DB" lastIdx="1" clrIdx="0">
    <p:extLst>
      <p:ext uri="{19B8F6BF-5375-455C-9EA6-DF929625EA0E}">
        <p15:presenceInfo xmlns:p15="http://schemas.microsoft.com/office/powerpoint/2012/main" userId="24574bc53b4a81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DA5C57"/>
    <a:srgbClr val="9ACA3C"/>
    <a:srgbClr val="FFED00"/>
    <a:srgbClr val="0E6EB6"/>
    <a:srgbClr val="FFCC00"/>
    <a:srgbClr val="034B77"/>
    <a:srgbClr val="003399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96" autoAdjust="0"/>
  </p:normalViewPr>
  <p:slideViewPr>
    <p:cSldViewPr>
      <p:cViewPr varScale="1">
        <p:scale>
          <a:sx n="113" d="100"/>
          <a:sy n="113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88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CF8E-B6FD-4E7E-B005-17AE2D79B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2626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6302-ED48-4C53-A492-7C0FE8F88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321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3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69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13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330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06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50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52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380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43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070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30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60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427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441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1092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186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972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982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21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47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21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82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44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43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591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6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249A57C-B8C3-30B3-95AD-BA4F8518E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405383" cy="13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5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4249C11-6C55-2163-44EB-D678B83AF4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rgbClr val="9FAEE5"/>
          </a:solidFill>
          <a:ln>
            <a:solidFill>
              <a:srgbClr val="C6D9F1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882375E-7E4C-CB22-2E8A-83C4C8779F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D5829F-BEC7-5785-596B-773E9911DC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brct-timisoara.ro" TargetMode="External"/><Relationship Id="rId2" Type="http://schemas.openxmlformats.org/officeDocument/2006/relationships/hyperlink" Target="https://jems-rors.mdlpa.ro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17"/>
          <p:cNvSpPr txBox="1">
            <a:spLocks/>
          </p:cNvSpPr>
          <p:nvPr/>
        </p:nvSpPr>
        <p:spPr>
          <a:xfrm>
            <a:off x="0" y="1955605"/>
            <a:ext cx="9144000" cy="1152129"/>
          </a:xfrm>
          <a:prstGeom prst="rect">
            <a:avLst/>
          </a:prstGeom>
          <a:gradFill flip="none" rotWithShape="1">
            <a:gsLst>
              <a:gs pos="90000">
                <a:srgbClr val="034B77"/>
              </a:gs>
              <a:gs pos="40000">
                <a:srgbClr val="3471B8"/>
              </a:gs>
            </a:gsLst>
            <a:lin ang="2400000" scaled="0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Interreg IPA</a:t>
            </a:r>
            <a:endParaRPr lang="ro-RO" sz="24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Romania</a:t>
            </a:r>
            <a:r>
              <a:rPr lang="ro-RO" sz="2400" b="1" dirty="0">
                <a:solidFill>
                  <a:srgbClr val="FFFFFF"/>
                </a:solidFill>
              </a:rPr>
              <a:t>-</a:t>
            </a:r>
            <a:r>
              <a:rPr lang="it-IT" sz="2400" b="1" dirty="0">
                <a:solidFill>
                  <a:srgbClr val="FFFFFF"/>
                </a:solidFill>
              </a:rPr>
              <a:t>Serbia</a:t>
            </a:r>
            <a:r>
              <a:rPr lang="ro-RO" sz="2400" b="1" dirty="0">
                <a:solidFill>
                  <a:srgbClr val="FFFFFF"/>
                </a:solidFill>
              </a:rPr>
              <a:t> Programme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26B407-E154-4189-9A59-22F8D6604218}"/>
              </a:ext>
            </a:extLst>
          </p:cNvPr>
          <p:cNvSpPr txBox="1"/>
          <p:nvPr/>
        </p:nvSpPr>
        <p:spPr>
          <a:xfrm>
            <a:off x="0" y="3107734"/>
            <a:ext cx="9144000" cy="390492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beyond borders!</a:t>
            </a:r>
            <a:endParaRPr lang="en-GB" sz="16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4BF1B044-BDD0-4A9A-A805-BFD910548384}"/>
              </a:ext>
            </a:extLst>
          </p:cNvPr>
          <p:cNvSpPr txBox="1">
            <a:spLocks/>
          </p:cNvSpPr>
          <p:nvPr/>
        </p:nvSpPr>
        <p:spPr>
          <a:xfrm>
            <a:off x="-17045" y="6381328"/>
            <a:ext cx="9125549" cy="37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>
              <a:lnSpc>
                <a:spcPct val="104000"/>
              </a:lnSpc>
              <a:spcBef>
                <a:spcPts val="220"/>
              </a:spcBef>
              <a:buFontTx/>
              <a:buNone/>
              <a:defRPr/>
            </a:pPr>
            <a:r>
              <a:rPr lang="ro-RO" sz="1600" dirty="0" err="1">
                <a:solidFill>
                  <a:schemeClr val="tx1"/>
                </a:solidFill>
                <a:latin typeface="+mn-lt"/>
              </a:rPr>
              <a:t>Programme</a:t>
            </a:r>
            <a:r>
              <a:rPr lang="ro-RO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co-f</a:t>
            </a:r>
            <a:r>
              <a:rPr lang="ro-RO" sz="1600" dirty="0" smtClean="0">
                <a:solidFill>
                  <a:schemeClr val="tx1"/>
                </a:solidFill>
                <a:latin typeface="+mn-lt"/>
              </a:rPr>
              <a:t>unde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d 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by the European Union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2ABF2B8-9EFA-3919-C075-30C2E9847E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85" y="3936044"/>
            <a:ext cx="891562" cy="8915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4BCA5CC-EAD1-BC4C-F106-041C23838F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6044"/>
            <a:ext cx="894579" cy="8915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BFA6C18-4F3C-E51C-4917-972F664F0B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45" y="3936044"/>
            <a:ext cx="891562" cy="8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3"/>
            <a:ext cx="8760296" cy="4126730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  <a:r>
              <a:rPr lang="ro-RO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costs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shall be reimbursed as a 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flat rate </a:t>
            </a: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 to 20 % of the direct costs</a:t>
            </a:r>
            <a:r>
              <a:rPr lang="ro-RO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other than the direct staff costs</a:t>
            </a: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at partner level</a:t>
            </a:r>
            <a:endParaRPr lang="ro-RO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3220" marR="1524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 costs cover costs of staff members employed by the partner </a:t>
            </a:r>
            <a:r>
              <a:rPr 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organisation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who</a:t>
            </a:r>
            <a:r>
              <a:rPr lang="ro-RO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</a:t>
            </a: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directly working 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project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All </a:t>
            </a: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indirect staff costs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 be budgeted under Office and administration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ro-RO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management verification will be performed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Staff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3"/>
            <a:ext cx="8760296" cy="4126730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63220" marR="1524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on staff costs shall consist of gross employment costs of staff employed by the beneficiary in one of the following ways: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time;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part-time with a fixed percentage of time worked per month;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part-time with a flexible number of hours worked per month;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an hourly basis.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Staff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0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3"/>
            <a:ext cx="8760296" cy="4126730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63220" marR="1524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on staff costs shall be limited to the following: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(a) salary payments related to the activities which the entity would not carry out if the operation concerned was not undertaken, fixed in an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employment/work contract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appointment decision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(both hereinafter referred to as ‘employment document’) or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 law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relating to responsibilities specified in the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 description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the staff member concerned;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Staff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49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3"/>
            <a:ext cx="8760296" cy="4126730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(b) any other costs directly linked to salary payments incurred and paid by the employer, such as employment taxes and social security including pensions provided that they are: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20470" marR="15240" lvl="2" indent="-342900" algn="just">
              <a:lnSpc>
                <a:spcPct val="110000"/>
              </a:lnSpc>
              <a:spcBef>
                <a:spcPts val="220"/>
              </a:spcBef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in an employment document or by law; 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20470" marR="15240" lvl="2" indent="-342900" algn="just">
              <a:lnSpc>
                <a:spcPct val="110000"/>
              </a:lnSpc>
              <a:spcBef>
                <a:spcPts val="220"/>
              </a:spcBef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accordance with the legislation referred to in the employment document and with standard practices in the country and/or </a:t>
            </a:r>
            <a:r>
              <a:rPr 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organisation</a:t>
            </a:r>
            <a:r>
              <a:rPr lang="ro-RO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the individual staff member is actually working;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20470" marR="15240" lvl="2" indent="-342900" algn="just">
              <a:lnSpc>
                <a:spcPct val="110000"/>
              </a:lnSpc>
              <a:spcBef>
                <a:spcPts val="220"/>
              </a:spcBef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recoverable by the employer. 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Staff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3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3"/>
            <a:ext cx="8760296" cy="4126730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flat rate of </a:t>
            </a:r>
            <a:r>
              <a:rPr lang="ro-RO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eligible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 costs of the project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at partner level</a:t>
            </a: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Office rent;</a:t>
            </a: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Insurance and taxes related to the buildings where the staff is located and to the equipment of the office (e.g. fire, theft insurance);</a:t>
            </a: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Utilities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electricity, heating, water);</a:t>
            </a: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Office supplies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Accounting (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e.g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accountant of the organization);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2042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Office and administrative expenditure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2"/>
            <a:ext cx="8760296" cy="4198737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Maintenance, cleaning and repairs;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systems;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 (e.g. telephone, fax, internet, postal services, business cards);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Bank charges for opening and administering the account or accounts where the implementation of an operation requires a separate account to be opened;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Charges for transnational financial transactions.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Office and administrative expenditure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1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2"/>
            <a:ext cx="8760296" cy="4198737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flat rate </a:t>
            </a:r>
            <a:r>
              <a:rPr lang="ro-RO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 to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 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 of the project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at partner level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travel costs (e.g. tickets, travel and car insurance, fuel, car mileage, toll and parking fees);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costs of meals;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accommodation costs;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visa costs;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daily allowances.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Travel and</a:t>
            </a:r>
          </a:p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accomodation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2"/>
            <a:ext cx="8760296" cy="4198737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should be based on contracts or</a:t>
            </a: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written agreements concluded with external experts and service providers,</a:t>
            </a: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paid based on invoices or equivalent requests for </a:t>
            </a:r>
            <a:r>
              <a:rPr lang="en-US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reimbursement</a:t>
            </a:r>
            <a:r>
              <a:rPr lang="ro-RO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endParaRPr lang="ro-RO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ro-RO" sz="2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ro-RO" sz="26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hould</a:t>
            </a:r>
            <a:r>
              <a:rPr lang="ro-RO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provided by a</a:t>
            </a: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or private law body or a natural person other than the beneficiary and</a:t>
            </a: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partners of the </a:t>
            </a:r>
            <a:r>
              <a:rPr lang="en-US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</a:t>
            </a:r>
            <a:r>
              <a:rPr lang="ro-RO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endParaRPr lang="ro-RO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External expertise and services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75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2"/>
            <a:ext cx="8760296" cy="4198737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Studies or surveys (e.g. evaluations, strategies, concept notes, design plans, handbooks);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Translations;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evelopment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modifications and updates to IT systems and website;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Promotion, communication, publicity, promotional items and activities or information (including publications) linked to an operation or to the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IPA Romania - Serbia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such; </a:t>
            </a:r>
            <a:endParaRPr lang="ro-RO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External expertise and services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2"/>
            <a:ext cx="8760296" cy="4198737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 management;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 related to the </a:t>
            </a:r>
            <a:r>
              <a:rPr lang="en-US" sz="2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organisation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implementation of events or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meetings (including rent, catering or interpretation);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Participation in events (e.g. registration fees);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 consultancy and notarial services, technical and financial expertise, other consultancy and accountancy services;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Intellectual property rights;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External expertise and services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2A3F5-1980-4513-BF02-DD397E4A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324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deemed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necessary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initiating and carrying out the project and complies with the principles of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sound financial management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 particular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value for money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cost-effectiveness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in line with the provisions of the subsidy contract, co-financing contracts, applicable national and European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legislation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costs are definitively borne by the beneficiary and would not have arisen without the project.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53466A-CB9A-66BE-AFA7-27C897C11519}"/>
              </a:ext>
            </a:extLst>
          </p:cNvPr>
          <p:cNvSpPr txBox="1"/>
          <p:nvPr/>
        </p:nvSpPr>
        <p:spPr>
          <a:xfrm>
            <a:off x="4150298" y="437983"/>
            <a:ext cx="4536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of expenditure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370935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Interreg IPA Romania-Serbia </a:t>
            </a: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considered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eligible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8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</a:t>
            </a: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o-RO" sz="168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93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2"/>
            <a:ext cx="8760296" cy="4198737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provision of guarantees by a bank or other financial institution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required by Union or national law or in a programming document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adopted by the Monitoring Committee;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Travel and accommodation for external experts, guests, speakers, chairpersons of meetings and service providers;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specific expertise and services needed for operations.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External expertise and services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44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20546"/>
            <a:ext cx="8760296" cy="4360782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for the financing of equipment purchased, rented or leased shall be limited to the following:</a:t>
            </a: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ro-RO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ffice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equipment;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hardware and software;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Furniture and fittings;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Laboratory equipment;</a:t>
            </a:r>
            <a:endPara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Machines and instruments;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Tools or devices;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Vehicles;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specific equipment needed for operations.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00050" marR="15240" lvl="2" indent="0" algn="just">
              <a:lnSpc>
                <a:spcPct val="110000"/>
              </a:lnSpc>
              <a:spcBef>
                <a:spcPts val="220"/>
              </a:spcBef>
              <a:buNone/>
              <a:defRPr/>
            </a:pP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Equipment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1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20546"/>
            <a:ext cx="8760296" cy="4360782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 for infrastructure and works shall be limited to the following:</a:t>
            </a: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purchase of land in accordance with point (b) of Article 64(1) of Regulation (EU) 2021/1060;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permits;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material;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labour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specialised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interventions (e.g. soil remediation, mine-clearing).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00050" marR="15240" lvl="2" indent="0" algn="just">
              <a:lnSpc>
                <a:spcPct val="110000"/>
              </a:lnSpc>
              <a:spcBef>
                <a:spcPts val="220"/>
              </a:spcBef>
              <a:buNone/>
              <a:defRPr/>
            </a:pP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779912" y="332656"/>
            <a:ext cx="5004048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Costs for infrastructure and works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25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20546"/>
            <a:ext cx="8760296" cy="4360782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Purchase of land cannot exceed 10% of the total eligible expenditure of the project. In the case of derelict sites and sites formerly in industrial use (also known as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‘brownfields’) which comprise buildings, the purchase price cannot exceed 15% of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total eligible expenditure. (Article 64(1)(b) CPR).</a:t>
            </a: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costs related to fulfilment of all compulsory requirements should be included in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external expertise and services cost category, unless they are part of an infrastructure contract.</a:t>
            </a:r>
          </a:p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00050" marR="15240" lvl="2" indent="0" algn="just">
              <a:lnSpc>
                <a:spcPct val="110000"/>
              </a:lnSpc>
              <a:spcBef>
                <a:spcPts val="220"/>
              </a:spcBef>
              <a:buNone/>
              <a:defRPr/>
            </a:pP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4067944" y="332656"/>
            <a:ext cx="4716016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Costs for infrastructure and works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99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20546"/>
            <a:ext cx="8760296" cy="4360782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Within 5 years of the final payment to the beneficiary, a project cannot: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cessation or transfer of a productive activity outside the NUTS level 2 region in which it received support;</a:t>
            </a:r>
            <a:endParaRPr lang="ro-RO" sz="24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 ownership of any piece of infrastructure which gives an undue advantage to a firm or a public body;</a:t>
            </a:r>
            <a:endParaRPr lang="ro-RO" sz="24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substantially change its nature, objectives or implementation conditions</a:t>
            </a:r>
            <a:r>
              <a:rPr lang="ro-RO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would result in undermining its original objectives.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00050" marR="15240" lvl="2" indent="0" algn="just">
              <a:lnSpc>
                <a:spcPct val="110000"/>
              </a:lnSpc>
              <a:spcBef>
                <a:spcPts val="220"/>
              </a:spcBef>
              <a:buNone/>
              <a:defRPr/>
            </a:pP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4067944" y="332656"/>
            <a:ext cx="4716016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Costs for infrastructure and works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09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20546"/>
            <a:ext cx="8760296" cy="4360782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closure costs shall be reimbursed as a lump sum of </a:t>
            </a:r>
            <a:r>
              <a:rPr lang="en-US" sz="2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3,000 euro (IPA),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project level.</a:t>
            </a: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 </a:t>
            </a:r>
            <a:r>
              <a:rPr lang="en-US" sz="245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costs;</a:t>
            </a:r>
            <a:endParaRPr lang="ro-RO" sz="24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 expertise.</a:t>
            </a:r>
          </a:p>
          <a:p>
            <a:pPr marL="74295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endParaRPr lang="ro-RO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Beneficiaries will be automatically granted the lump sum for project closure, by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MA, after the approval of the final project report, together with the reimbursement of the final reimbursement claim</a:t>
            </a:r>
            <a:r>
              <a:rPr lang="ro-RO" sz="2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64363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Project closure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7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20546"/>
            <a:ext cx="8760296" cy="4360782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429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a general rule, activities for which funding is sought, have to be carried out in</a:t>
            </a:r>
            <a:r>
              <a:rPr lang="ro-RO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area of the </a:t>
            </a:r>
            <a:r>
              <a:rPr lang="en-US" sz="2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endParaRPr lang="ro-RO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15240" lvl="2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an exception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part of an operation may be implemented outside the </a:t>
            </a:r>
            <a:r>
              <a:rPr lang="en-US" sz="2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 but 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within the territory of the countries participating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the </a:t>
            </a:r>
            <a:r>
              <a:rPr lang="en-US" sz="2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provided that the 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activities contribute to the objectives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the </a:t>
            </a:r>
            <a:r>
              <a:rPr lang="en-US" sz="26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are in the benefit of the </a:t>
            </a:r>
            <a:r>
              <a:rPr lang="en-US" sz="2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area. 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853585" y="364363"/>
            <a:ext cx="514806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2300" dirty="0">
                <a:solidFill>
                  <a:schemeClr val="tx1"/>
                </a:solidFill>
              </a:rPr>
              <a:t>Expenditure related to activities outside the </a:t>
            </a:r>
            <a:r>
              <a:rPr lang="en-US" sz="2300" dirty="0" err="1">
                <a:solidFill>
                  <a:schemeClr val="tx1"/>
                </a:solidFill>
              </a:rPr>
              <a:t>programme</a:t>
            </a:r>
            <a:r>
              <a:rPr lang="en-US" sz="2300" dirty="0">
                <a:solidFill>
                  <a:schemeClr val="tx1"/>
                </a:solidFill>
              </a:rPr>
              <a:t> area</a:t>
            </a:r>
            <a:endParaRPr lang="ro-RO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84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42289"/>
            <a:ext cx="8760296" cy="4095023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477520" marR="15240" lvl="0" indent="-4572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fines, financial penalties and expenditure on legal disputes and litigation; </a:t>
            </a:r>
            <a:endParaRPr lang="ro-RO" sz="2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77520" marR="15240" lvl="0" indent="-4572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 of gifts;</a:t>
            </a:r>
            <a:endParaRPr lang="ro-RO" sz="2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77520" marR="15240" lvl="0" indent="-4572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 related to fluctuation of foreign exchange rate; </a:t>
            </a:r>
            <a:endParaRPr lang="ro-RO" sz="2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77520" marR="15240" lvl="0" indent="-4572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interest on debt, except in relation to grants given in the form of an interest rate subsidy or guarantee fee subsidy;</a:t>
            </a:r>
            <a:endParaRPr lang="ro-RO" sz="2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Non-eligible expenditure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45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42289"/>
            <a:ext cx="8760296" cy="4095023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477520" marR="15240" lvl="0" indent="-4572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purchase of land for an amount exceeding 10% of the total eligible expenditure for the operation concerned; for derelict sites and for those formerly in industrial use which comprise buildings, that limit shall be increased to 15%. This point shall not apply to operations concerning environmental conservation; </a:t>
            </a:r>
            <a:endParaRPr lang="ro-RO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77520" marR="15240" lvl="0" indent="-4572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value added tax (VAT) except where it is non-recoverable under national VAT legislation.</a:t>
            </a:r>
            <a:endParaRPr kumimoji="0" lang="en-GB" sz="26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Non-eligible expenditure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23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620A8369-A83D-1434-5595-98E9212B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48672"/>
          </a:xfrm>
        </p:spPr>
        <p:txBody>
          <a:bodyPr>
            <a:normAutofit lnSpcReduction="10000"/>
          </a:bodyPr>
          <a:lstStyle/>
          <a:p>
            <a:pPr marL="0" marR="0" lv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GB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elements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rojects must dedicate at least </a:t>
            </a:r>
            <a:r>
              <a:rPr lang="en-GB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 of their budget to investment activities</a:t>
            </a: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works, infrastructure, non-removable installations, fixed and intangible assets, new or renovated building, equipment and software, investments in access to services</a:t>
            </a:r>
            <a:r>
              <a:rPr lang="en-GB" sz="20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o-RO" sz="2000" i="1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o-RO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extended use of simplified costs options for the following eligible expenditures: 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ro-RO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roject preparation lump sum;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 costs flat rate;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Travel &amp; accomodation flate rate;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 &amp; administrative costs flate rate;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closure lump sum.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0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2A3F5-1980-4513-BF02-DD397E4A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ll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costs are subject to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applicable rules and procedures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ensure that all contracts comply with the basic principles of transparency, non-discrimination and equal treatment. </a:t>
            </a:r>
            <a:endParaRPr lang="ro-RO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projects where total costs exceed </a:t>
            </a:r>
            <a:r>
              <a:rPr lang="ro-RO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 100.000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 partner of an Interreg project must display durable plaques or billboards clearly visible to the public, presenting the emblem of the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Union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double-funding is permissible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370935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under Interreg IPA Romania-Serbia programme is considered eligible if:</a:t>
            </a:r>
            <a:endParaRPr lang="ro-RO" sz="168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53466A-CB9A-66BE-AFA7-27C897C11519}"/>
              </a:ext>
            </a:extLst>
          </p:cNvPr>
          <p:cNvSpPr txBox="1"/>
          <p:nvPr/>
        </p:nvSpPr>
        <p:spPr>
          <a:xfrm>
            <a:off x="4150298" y="437983"/>
            <a:ext cx="4536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of expenditure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6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3573016"/>
            <a:ext cx="8064896" cy="2736304"/>
          </a:xfr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The </a:t>
            </a:r>
            <a:r>
              <a:rPr lang="en-US" altLang="en-US" sz="2200" dirty="0" err="1">
                <a:solidFill>
                  <a:schemeClr val="tx1"/>
                </a:solidFill>
              </a:rPr>
              <a:t>Programme’s</a:t>
            </a:r>
            <a:r>
              <a:rPr lang="en-US" altLang="en-US" sz="2200" dirty="0">
                <a:solidFill>
                  <a:schemeClr val="tx1"/>
                </a:solidFill>
              </a:rPr>
              <a:t> Electronic </a:t>
            </a:r>
            <a:r>
              <a:rPr lang="ro-RO" altLang="en-US" sz="2200" smtClean="0">
                <a:solidFill>
                  <a:schemeClr val="tx1"/>
                </a:solidFill>
              </a:rPr>
              <a:t>Monitoring </a:t>
            </a:r>
            <a:r>
              <a:rPr lang="en-US" altLang="en-US" sz="2200" smtClean="0">
                <a:solidFill>
                  <a:schemeClr val="tx1"/>
                </a:solidFill>
              </a:rPr>
              <a:t>System </a:t>
            </a:r>
            <a:r>
              <a:rPr lang="en-US" altLang="en-US" sz="2200" dirty="0">
                <a:solidFill>
                  <a:schemeClr val="tx1"/>
                </a:solidFill>
              </a:rPr>
              <a:t>is accessible at the following web address:</a:t>
            </a:r>
            <a:endParaRPr lang="ro-RO" altLang="en-US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hlinkClick r:id="rId2"/>
              </a:rPr>
              <a:t>https://jems-rors.mdlpa.ro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altLang="en-US" sz="2400" dirty="0"/>
          </a:p>
          <a:p>
            <a:pPr marL="0" indent="0" algn="ctr">
              <a:buNone/>
            </a:pPr>
            <a:r>
              <a:rPr lang="en-US" altLang="en-US" sz="2400" dirty="0"/>
              <a:t>H</a:t>
            </a:r>
            <a:r>
              <a:rPr lang="en-US" altLang="en-US" sz="2400" dirty="0">
                <a:solidFill>
                  <a:schemeClr val="tx1"/>
                </a:solidFill>
              </a:rPr>
              <a:t>elpdesk: </a:t>
            </a:r>
          </a:p>
          <a:p>
            <a:pPr marL="0" indent="0" algn="ctr">
              <a:buNone/>
            </a:pPr>
            <a:r>
              <a:rPr lang="en-US" altLang="en-US" sz="2400" dirty="0"/>
              <a:t>E-mail: </a:t>
            </a:r>
            <a:r>
              <a:rPr lang="en-US" altLang="en-US" sz="2400" dirty="0">
                <a:solidFill>
                  <a:schemeClr val="tx1"/>
                </a:solidFill>
                <a:hlinkClick r:id="rId3"/>
              </a:rPr>
              <a:t>helpdesk@brct-timisoara.ro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altLang="en-US" sz="2400" dirty="0"/>
              <a:t>Telephone: +40 356 42 63 60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Fax: +40 356 42 63 61</a:t>
            </a:r>
            <a:r>
              <a:rPr lang="ro-RO" altLang="en-US" sz="2400" dirty="0">
                <a:solidFill>
                  <a:schemeClr val="tx1"/>
                </a:solidFill>
              </a:rPr>
              <a:t> </a:t>
            </a:r>
            <a:endParaRPr lang="en-US" sz="4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DF34990-DE2E-4D41-85FE-2A6CA3F23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xmlns="" id="{803C5D2B-5C9B-41F3-AB99-678B13E1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332656"/>
            <a:ext cx="4392488" cy="95375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Project application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C6427672-BE90-C722-A9FA-985EC2B62AF7}"/>
              </a:ext>
            </a:extLst>
          </p:cNvPr>
          <p:cNvSpPr txBox="1">
            <a:spLocks/>
          </p:cNvSpPr>
          <p:nvPr/>
        </p:nvSpPr>
        <p:spPr>
          <a:xfrm>
            <a:off x="467544" y="1556792"/>
            <a:ext cx="8064896" cy="84916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application process shall be done through the </a:t>
            </a:r>
            <a:r>
              <a:rPr lang="ro-RO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rogramme’s Electronic </a:t>
            </a:r>
            <a:r>
              <a:rPr lang="ro-RO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</a:t>
            </a:r>
            <a:r>
              <a:rPr lang="en-US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</a:t>
            </a:r>
            <a:r>
              <a:rPr lang="en-US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JEMS</a:t>
            </a:r>
            <a:r>
              <a:rPr lang="en-US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en-GB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24373"/>
              </p:ext>
            </p:extLst>
          </p:nvPr>
        </p:nvGraphicFramePr>
        <p:xfrm>
          <a:off x="1115616" y="2636912"/>
          <a:ext cx="66967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  <a:r>
                        <a:rPr lang="en-US" sz="2400" baseline="0" dirty="0"/>
                        <a:t>eadline for submission: 01.02.2023</a:t>
                      </a:r>
                    </a:p>
                    <a:p>
                      <a:pPr algn="ctr"/>
                      <a:r>
                        <a:rPr lang="en-US" sz="2400" dirty="0"/>
                        <a:t>16:00, Romanian local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70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2A3F5-1980-4513-BF02-DD397E4A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committed by the beneficiary after the entry into force of the subsidy contract and before the end of the implementation period of the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paid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1 month after </a:t>
            </a:r>
            <a:r>
              <a:rPr lang="ro-RO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end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period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latest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they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necessary for the operation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are stipulated in the budget of the operation.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370935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under Interreg IPA Romania-Serbia programme is considered eligible if:</a:t>
            </a:r>
            <a:endParaRPr lang="ro-RO" sz="168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53466A-CB9A-66BE-AFA7-27C897C11519}"/>
              </a:ext>
            </a:extLst>
          </p:cNvPr>
          <p:cNvSpPr txBox="1"/>
          <p:nvPr/>
        </p:nvSpPr>
        <p:spPr>
          <a:xfrm>
            <a:off x="4150298" y="437983"/>
            <a:ext cx="4536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of expenditure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4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2A3F5-1980-4513-BF02-DD397E4A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expenditure has actually been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paid 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en-US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recorded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the beneficiaries’ accounts and tax documents, is identifiable and verifiable, and 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backed up by </a:t>
            </a:r>
            <a:r>
              <a:rPr lang="ro-RO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supporting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been incurred with the observance of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Programme’s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relevant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rules</a:t>
            </a:r>
            <a:r>
              <a:rPr lang="ro-RO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370935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under Interreg IPA Romania-Serbia programme is considered eligible if:</a:t>
            </a:r>
            <a:endParaRPr lang="ro-RO" sz="168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53466A-CB9A-66BE-AFA7-27C897C11519}"/>
              </a:ext>
            </a:extLst>
          </p:cNvPr>
          <p:cNvSpPr txBox="1"/>
          <p:nvPr/>
        </p:nvSpPr>
        <p:spPr>
          <a:xfrm>
            <a:off x="4150298" y="437983"/>
            <a:ext cx="4536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of expenditure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8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2A3F5-1980-4513-BF02-DD397E4A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verified and validated as eligible by the designated controllers for Romanian and Serbian beneficiaries;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been subject to financing from other public funds;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in-kind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contributions are not eligible under the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370935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under Interreg IPA Romania-Serbia programme is considered eligible if:</a:t>
            </a:r>
            <a:endParaRPr lang="ro-RO" sz="168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53466A-CB9A-66BE-AFA7-27C897C11519}"/>
              </a:ext>
            </a:extLst>
          </p:cNvPr>
          <p:cNvSpPr txBox="1"/>
          <p:nvPr/>
        </p:nvSpPr>
        <p:spPr>
          <a:xfrm>
            <a:off x="4150298" y="437983"/>
            <a:ext cx="4536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of expenditure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1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2A3F5-1980-4513-BF02-DD397E4A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 costs; 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 and administration expenditure;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Travel and accommodation costs;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 expertise and services costs;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Equipment expenditure;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 and works;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related to activities outside the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 under d, e, f, g are eligible if incurred in accordance with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procurement rules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 for the beneficiaries under the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370935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168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 categories:</a:t>
            </a:r>
            <a:endParaRPr lang="ro-RO" sz="168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53466A-CB9A-66BE-AFA7-27C897C11519}"/>
              </a:ext>
            </a:extLst>
          </p:cNvPr>
          <p:cNvSpPr txBox="1"/>
          <p:nvPr/>
        </p:nvSpPr>
        <p:spPr>
          <a:xfrm>
            <a:off x="4150298" y="437983"/>
            <a:ext cx="4536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of expenditure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2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42289"/>
            <a:ext cx="8760296" cy="4095023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63220" marR="15240" lvl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000" i="0" u="none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preparation lump sum</a:t>
            </a: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</a:p>
          <a:p>
            <a:pPr marL="763270" marR="15240" lvl="1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kumimoji="0" lang="en-GB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13,500</a:t>
            </a: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GB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 (IPA)</a:t>
            </a: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en-GB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the project level, for project preparation expenditures for infrastructure investment projects</a:t>
            </a:r>
            <a:r>
              <a:rPr lang="ro-RO" sz="2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763270" marR="15240" lvl="1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kumimoji="0" lang="en-GB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10,000 euro (IPA)</a:t>
            </a: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en-GB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the project level, for project preparation expenditures for equipment investment projects</a:t>
            </a:r>
            <a:r>
              <a:rPr lang="ro-RO" sz="2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77520" marR="15240" lvl="1" indent="0" algn="just">
              <a:lnSpc>
                <a:spcPct val="110000"/>
              </a:lnSpc>
              <a:spcBef>
                <a:spcPts val="220"/>
              </a:spcBef>
              <a:buNone/>
              <a:defRPr/>
            </a:pPr>
            <a:endParaRPr lang="ro-RO" sz="2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/>
              <a:t>Beneficiaries will be granted the lump sum by MA for project preparation after the subsidy contract is signed by the last party.</a:t>
            </a:r>
            <a:endParaRPr lang="ro-RO" sz="2400" dirty="0"/>
          </a:p>
          <a:p>
            <a:pPr marL="355600" marR="15240" lvl="1" indent="-34290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rgbClr val="FF0000"/>
                </a:solidFill>
              </a:rPr>
              <a:t>No checks will be performed</a:t>
            </a:r>
            <a:r>
              <a:rPr lang="en-US" sz="2400" dirty="0"/>
              <a:t>, the output on which the project preparation sum is granted is the signed subsidy </a:t>
            </a:r>
            <a:r>
              <a:rPr lang="en-US" sz="2400" dirty="0" smtClean="0"/>
              <a:t>contract</a:t>
            </a:r>
            <a:r>
              <a:rPr lang="ro-RO" sz="2400" dirty="0" smtClean="0"/>
              <a:t>.</a:t>
            </a:r>
            <a:endParaRPr kumimoji="0" lang="en-GB" sz="24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Project preparation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0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72008" y="1462510"/>
            <a:ext cx="8999984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10583"/>
            <a:ext cx="8760296" cy="4126730"/>
          </a:xfrm>
          <a:noFill/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363220" marR="15240" lvl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expenditures</a:t>
            </a:r>
            <a:r>
              <a:rPr kumimoji="0" lang="ro-RO" sz="2000" i="0" u="none" strike="noStrike" kern="1200" cap="none" spc="0" normalizeH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covered</a:t>
            </a:r>
            <a:r>
              <a:rPr kumimoji="0" lang="ro-RO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763270" marR="15240" lvl="1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Travel and accommodation costs 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related to meetings between project beneficiaries;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63270" marR="15240" lvl="1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 expertise and services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63270" marR="15240" lvl="1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Feasibility study or equivalent technical documents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Cost Benefit Analysis, studies and costs for documentation necessary to obtain the necessary endorsements and authorizations, documentation concerning the urban planning, impact assessments, location studies/appraisals, including their technical verification, market analysis, fees in accordance with the national legislation.</a:t>
            </a:r>
            <a:endParaRPr lang="ro-RO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934F0AB7-7843-41BD-6D69-6C8CC4048DED}"/>
              </a:ext>
            </a:extLst>
          </p:cNvPr>
          <p:cNvSpPr txBox="1">
            <a:spLocks/>
          </p:cNvSpPr>
          <p:nvPr/>
        </p:nvSpPr>
        <p:spPr>
          <a:xfrm>
            <a:off x="332030" y="1372474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 lvl="0" indent="0" algn="just" defTabSz="914400" rtl="0" eaLnBrk="1" fontAlgn="auto" latinLnBrk="0" hangingPunct="1">
              <a:lnSpc>
                <a:spcPct val="110000"/>
              </a:lnSpc>
              <a:spcBef>
                <a:spcPts val="22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simplified cost option: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F555CC8E-D15D-2B18-6CF3-A475AD1197CF}"/>
              </a:ext>
            </a:extLst>
          </p:cNvPr>
          <p:cNvSpPr txBox="1">
            <a:spLocks/>
          </p:cNvSpPr>
          <p:nvPr/>
        </p:nvSpPr>
        <p:spPr>
          <a:xfrm>
            <a:off x="3275856" y="332656"/>
            <a:ext cx="5508104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ro-RO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Project preparation costs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10093</TotalTime>
  <Words>2115</Words>
  <Application>Microsoft Office PowerPoint</Application>
  <PresentationFormat>On-screen Show (4:3)</PresentationFormat>
  <Paragraphs>246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Myriad Pro</vt:lpstr>
      <vt:lpstr>Open Sans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Carmen-Dana, Stojanovic</cp:lastModifiedBy>
  <cp:revision>406</cp:revision>
  <cp:lastPrinted>2016-09-28T11:51:08Z</cp:lastPrinted>
  <dcterms:created xsi:type="dcterms:W3CDTF">2015-10-27T11:54:26Z</dcterms:created>
  <dcterms:modified xsi:type="dcterms:W3CDTF">2022-11-04T10:29:03Z</dcterms:modified>
</cp:coreProperties>
</file>